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096" y="9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4.22\&#1050;&#1088;&#1072;&#1089;&#1086;&#1090;&#1072;%202022%20-%203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4.22\&#1050;&#1088;&#1072;&#1089;&#1086;&#1090;&#1072;%202022%20-%203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4.22\&#1050;&#1088;&#1072;&#1089;&#1086;&#1090;&#1072;%202022%20-%203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4.22\&#1050;&#1088;&#1072;&#1089;&#1086;&#1090;&#1072;%202022%20-%203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4.22\&#1050;&#1088;&#1072;&#1089;&#1086;&#1090;&#1072;%202022%20-%203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4.22\&#1050;&#1088;&#1072;&#1089;&#1086;&#1090;&#1072;%202022%20-%203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799876609049368"/>
          <c:y val="0.63875973611406678"/>
          <c:w val="0.60512438435235449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01.01.2022г.</c:v>
                </c:pt>
                <c:pt idx="1">
                  <c:v>на 01.04.2022г.</c:v>
                </c:pt>
              </c:strCache>
            </c:strRef>
          </c:cat>
          <c:val>
            <c:numRef>
              <c:f>'Осн параметры'!$B$4:$B$5</c:f>
              <c:numCache>
                <c:formatCode>#\ ##0.0</c:formatCode>
                <c:ptCount val="2"/>
                <c:pt idx="0">
                  <c:v>26.6</c:v>
                </c:pt>
                <c:pt idx="1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EC-499D-8764-2B8ABDD6224E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01.01.2022г.</c:v>
                </c:pt>
                <c:pt idx="1">
                  <c:v>на 01.04.2022г.</c:v>
                </c:pt>
              </c:strCache>
            </c:strRef>
          </c:cat>
          <c:val>
            <c:numRef>
              <c:f>'Осн параметры'!$C$4:$C$5</c:f>
              <c:numCache>
                <c:formatCode>#\ ##0.0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EC-499D-8764-2B8ABDD6224E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01.01.2022г.</c:v>
                </c:pt>
                <c:pt idx="1">
                  <c:v>на 01.04.2022г.</c:v>
                </c:pt>
              </c:strCache>
            </c:strRef>
          </c:cat>
          <c:val>
            <c:numRef>
              <c:f>'Осн параметры'!$D$4:$D$5</c:f>
              <c:numCache>
                <c:formatCode>#\ 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EC-499D-8764-2B8ABDD622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33929069860736571"/>
          <c:w val="0.85283070866141741"/>
          <c:h val="0.18957658207750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735854060906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67.737898220000005</c:v>
                </c:pt>
                <c:pt idx="2">
                  <c:v>95.568849889999981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F-4B38-AB6A-992E5D192D14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  <c:pt idx="9">
                  <c:v>111.60705233000003</c:v>
                </c:pt>
                <c:pt idx="10">
                  <c:v>98.72286093999999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DF-4B38-AB6A-992E5D192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DF-4B38-AB6A-992E5D192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DF-4B38-AB6A-992E5D192D14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DF-4B38-AB6A-992E5D192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88.317583590274808</c:v>
                </c:pt>
                <c:pt idx="2">
                  <c:v>127.32155077298764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4DF-4B38-AB6A-992E5D192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15008000891238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CB-4611-A006-3E48CD9695CB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CB-4611-A006-3E48CD969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CB-4611-A006-3E48CD9695C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CB-4611-A006-3E48CD9695CB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CB-4611-A006-3E48CD9695C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DCB-4611-A006-3E48CD969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6378855756218204E-2"/>
          <c:y val="0.88725250407640355"/>
          <c:w val="0.82724228848756354"/>
          <c:h val="5.486763082469946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7950177038125904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84.041882820726585</c:v>
                </c:pt>
                <c:pt idx="1">
                  <c:v>111.83525525953044</c:v>
                </c:pt>
                <c:pt idx="2">
                  <c:v>72.9869140428695</c:v>
                </c:pt>
                <c:pt idx="3">
                  <c:v>185.08500773774296</c:v>
                </c:pt>
                <c:pt idx="4">
                  <c:v>133.94951731030588</c:v>
                </c:pt>
                <c:pt idx="5">
                  <c:v>138.72139988809374</c:v>
                </c:pt>
                <c:pt idx="6">
                  <c:v>127.45149505661952</c:v>
                </c:pt>
                <c:pt idx="7">
                  <c:v>111.90920496176071</c:v>
                </c:pt>
                <c:pt idx="8">
                  <c:v>106.91030640795147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24-4663-BCA4-3291297562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</a:t>
            </a:r>
            <a:r>
              <a:rPr lang="ru-RU" sz="16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5879409358371261E-2"/>
          <c:y val="0.1980853136781463"/>
          <c:w val="0.40924018740635026"/>
          <c:h val="0.7908649976701825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109.46371123000002</c:v>
                </c:pt>
                <c:pt idx="1">
                  <c:v>54.521173160000011</c:v>
                </c:pt>
                <c:pt idx="2">
                  <c:v>10.920008959999999</c:v>
                </c:pt>
                <c:pt idx="3">
                  <c:v>15.6613717</c:v>
                </c:pt>
                <c:pt idx="4">
                  <c:v>7.4995409000000004</c:v>
                </c:pt>
                <c:pt idx="5">
                  <c:v>320.76107618999998</c:v>
                </c:pt>
                <c:pt idx="6" formatCode="0.0">
                  <c:v>13.77960534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EF-4708-9FEB-39FEB09D6D5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097056893196688"/>
          <c:y val="0.29529327345638323"/>
          <c:w val="0.39206991808050412"/>
          <c:h val="0.6701593743133378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4125213828271166"/>
          <c:y val="8.72061085475719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2411736019003301E-2"/>
          <c:y val="0.17351165952537903"/>
          <c:w val="0.39998454318123511"/>
          <c:h val="0.7676266205229619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82.085646570000009</c:v>
                </c:pt>
                <c:pt idx="1">
                  <c:v>37.899531280000005</c:v>
                </c:pt>
                <c:pt idx="2">
                  <c:v>7.9743002599999997</c:v>
                </c:pt>
                <c:pt idx="3">
                  <c:v>300.71003230999997</c:v>
                </c:pt>
                <c:pt idx="4" formatCode="0.0">
                  <c:v>9.504802960000001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96-4DEA-947B-CA22A676985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169042138794359"/>
          <c:y val="0.24528778015820699"/>
          <c:w val="0.39467752317359978"/>
          <c:h val="0.5565157382992749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11,4%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5,4%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2,1%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63,9%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522,3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3946694343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3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2 571,6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532,6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1 678,4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2 689,8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-118,2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299699926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3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2 144,5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2 226,9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326945"/>
              </p:ext>
            </p:extLst>
          </p:nvPr>
        </p:nvGraphicFramePr>
        <p:xfrm>
          <a:off x="0" y="6257983"/>
          <a:ext cx="3825240" cy="2654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801468"/>
              </p:ext>
            </p:extLst>
          </p:nvPr>
        </p:nvGraphicFramePr>
        <p:xfrm>
          <a:off x="3915170" y="8074540"/>
          <a:ext cx="2518820" cy="54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272520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52907"/>
              </p:ext>
            </p:extLst>
          </p:nvPr>
        </p:nvGraphicFramePr>
        <p:xfrm>
          <a:off x="0" y="1089661"/>
          <a:ext cx="6857280" cy="3770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070780"/>
              </p:ext>
            </p:extLst>
          </p:nvPr>
        </p:nvGraphicFramePr>
        <p:xfrm>
          <a:off x="0" y="5193720"/>
          <a:ext cx="6857280" cy="394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4267620169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1 409,8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2290838142"/>
              </p:ext>
            </p:extLst>
          </p:nvPr>
        </p:nvGraphicFramePr>
        <p:xfrm>
          <a:off x="5473080" y="7030239"/>
          <a:ext cx="965160" cy="154692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1 233,9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587476"/>
              </p:ext>
            </p:extLst>
          </p:nvPr>
        </p:nvGraphicFramePr>
        <p:xfrm>
          <a:off x="1" y="703080"/>
          <a:ext cx="6857280" cy="279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330781"/>
              </p:ext>
            </p:extLst>
          </p:nvPr>
        </p:nvGraphicFramePr>
        <p:xfrm>
          <a:off x="26639" y="3335760"/>
          <a:ext cx="5474521" cy="2912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051893" y="4792080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532,6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21153"/>
              </p:ext>
            </p:extLst>
          </p:nvPr>
        </p:nvGraphicFramePr>
        <p:xfrm>
          <a:off x="-14026" y="6287012"/>
          <a:ext cx="5589766" cy="2912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051893" y="7640149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438,2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134792306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март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2 689,8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522,3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19,4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274,3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59,7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21,8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23,0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21,7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108,7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116,0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28,0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1 620,3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333,6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185,0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45,5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47,6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186,0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27,2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14,6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124,0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365394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январь-март 2022 года муниципальные программы Новокубанского района исполнены в сумме 477,9 млн. руб., что составляет 19,3%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080498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январь-март 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6774</TotalTime>
  <Words>645</Words>
  <Application>Microsoft Office PowerPoint</Application>
  <PresentationFormat>Экран (4:3)</PresentationFormat>
  <Paragraphs>264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739</cp:revision>
  <cp:lastPrinted>2021-06-28T07:36:31Z</cp:lastPrinted>
  <dcterms:modified xsi:type="dcterms:W3CDTF">2022-04-28T11:40:38Z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